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7" r:id="rId2"/>
    <p:sldId id="267" r:id="rId3"/>
    <p:sldId id="268" r:id="rId4"/>
    <p:sldId id="269" r:id="rId5"/>
    <p:sldId id="271" r:id="rId6"/>
    <p:sldId id="256" r:id="rId7"/>
    <p:sldId id="258" r:id="rId8"/>
    <p:sldId id="259" r:id="rId9"/>
    <p:sldId id="260" r:id="rId10"/>
    <p:sldId id="261" r:id="rId11"/>
    <p:sldId id="272" r:id="rId12"/>
    <p:sldId id="275" r:id="rId13"/>
    <p:sldId id="263" r:id="rId14"/>
    <p:sldId id="264" r:id="rId15"/>
    <p:sldId id="266" r:id="rId16"/>
    <p:sldId id="274" r:id="rId17"/>
    <p:sldId id="265" r:id="rId1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34" autoAdjust="0"/>
    <p:restoredTop sz="94624" autoAdjust="0"/>
  </p:normalViewPr>
  <p:slideViewPr>
    <p:cSldViewPr>
      <p:cViewPr>
        <p:scale>
          <a:sx n="77" d="100"/>
          <a:sy n="77" d="100"/>
        </p:scale>
        <p:origin x="-1080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73A874-B318-4B6E-AD0A-0C9B262EFB97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D19B9-DAD1-4420-AA22-54E606D467EC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4D19B9-DAD1-4420-AA22-54E606D467EC}" type="slidenum">
              <a:rPr lang="pt-BR" smtClean="0"/>
              <a:pPr/>
              <a:t>11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04FDC7-1BA2-4004-866B-D4E8BBF4E514}" type="datetimeFigureOut">
              <a:rPr lang="pt-BR" smtClean="0"/>
              <a:pPr/>
              <a:t>01/08/2017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4FEDEE9-CB61-4DF4-8174-3950A24BF005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142844" y="2071678"/>
            <a:ext cx="84502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O princípio aditivo é utilizado cotidianamente quando fazemos uma </a:t>
            </a:r>
          </a:p>
          <a:p>
            <a:r>
              <a:rPr lang="pt-BR" sz="2000" b="1" dirty="0" smtClean="0"/>
              <a:t>contagem e a separamos em casos. </a:t>
            </a:r>
            <a:endParaRPr lang="pt-BR" sz="2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4282" y="2928934"/>
            <a:ext cx="1380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Por exemplo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3286124"/>
            <a:ext cx="69553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pt-BR" sz="2400" b="1" dirty="0" smtClean="0"/>
              <a:t>1</a:t>
            </a:r>
            <a:r>
              <a:rPr lang="pt-BR" sz="2000" b="1" dirty="0" smtClean="0"/>
              <a:t>. Quantos são os alunos que estão em uma  sala de aula?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142844" y="4786322"/>
            <a:ext cx="83293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2. se temos uma pilha de cartas de baralhos e queremos contar essas cartas?</a:t>
            </a:r>
            <a:endParaRPr lang="pt-BR" sz="2000" b="1" dirty="0"/>
          </a:p>
        </p:txBody>
      </p:sp>
      <p:sp>
        <p:nvSpPr>
          <p:cNvPr id="6" name="CaixaDeTexto 5"/>
          <p:cNvSpPr txBox="1"/>
          <p:nvPr/>
        </p:nvSpPr>
        <p:spPr>
          <a:xfrm>
            <a:off x="214282" y="4143380"/>
            <a:ext cx="87361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</a:rPr>
              <a:t>O número de alunos na sala será a soma da quantidade de meninos e de meninas.</a:t>
            </a:r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14282" y="5286388"/>
            <a:ext cx="8929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000" dirty="0" smtClean="0">
                <a:solidFill>
                  <a:srgbClr val="C00000"/>
                </a:solidFill>
              </a:rPr>
              <a:t>podemos separar por </a:t>
            </a:r>
            <a:r>
              <a:rPr lang="pt-BR" sz="2000" dirty="0" err="1" smtClean="0">
                <a:solidFill>
                  <a:srgbClr val="C00000"/>
                </a:solidFill>
              </a:rPr>
              <a:t>nipe</a:t>
            </a:r>
            <a:r>
              <a:rPr lang="pt-BR" sz="2000" dirty="0" smtClean="0">
                <a:solidFill>
                  <a:srgbClr val="C00000"/>
                </a:solidFill>
              </a:rPr>
              <a:t> (paus, copas, espadas e ouros) e depois podemos somaras quantidades de cartas de cada </a:t>
            </a:r>
            <a:r>
              <a:rPr lang="pt-BR" sz="2000" dirty="0" err="1" smtClean="0">
                <a:solidFill>
                  <a:srgbClr val="C00000"/>
                </a:solidFill>
              </a:rPr>
              <a:t>nipe</a:t>
            </a:r>
            <a:r>
              <a:rPr lang="pt-BR" sz="2000" dirty="0" smtClean="0">
                <a:solidFill>
                  <a:srgbClr val="C00000"/>
                </a:solidFill>
              </a:rPr>
              <a:t>. </a:t>
            </a:r>
            <a:endParaRPr lang="pt-BR" sz="2000" dirty="0">
              <a:solidFill>
                <a:srgbClr val="C00000"/>
              </a:solidFill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3000364" y="1285860"/>
            <a:ext cx="26536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t-BR" sz="24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PRÍNCIPIO ADITIVO</a:t>
            </a:r>
            <a:endParaRPr lang="pt-BR" sz="24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500298" y="214290"/>
            <a:ext cx="355674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CONTAGEM</a:t>
            </a:r>
            <a:endParaRPr lang="pt-BR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build="p"/>
      <p:bldP spid="5" grpId="0" build="p"/>
      <p:bldP spid="6" grpId="0" build="p"/>
      <p:bldP spid="9" grpId="0" build="p"/>
      <p:bldP spid="10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785794"/>
            <a:ext cx="8568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2400" b="1" dirty="0" smtClean="0"/>
              <a:t>3. </a:t>
            </a:r>
            <a:r>
              <a:rPr lang="pt-BR" sz="2400" b="1" dirty="0"/>
              <a:t>Para pintar a bandeira abaixo, há 4 cores </a:t>
            </a:r>
            <a:r>
              <a:rPr lang="pt-BR" sz="2400" b="1" dirty="0" smtClean="0"/>
              <a:t>disponíveis.De </a:t>
            </a:r>
          </a:p>
          <a:p>
            <a:pPr algn="just"/>
            <a:r>
              <a:rPr lang="pt-BR" sz="2400" b="1" dirty="0" smtClean="0"/>
              <a:t>Quantos modos </a:t>
            </a:r>
            <a:r>
              <a:rPr lang="pt-BR" sz="2400" b="1" dirty="0"/>
              <a:t>ela pode ser pintada de modo que faixas </a:t>
            </a:r>
            <a:endParaRPr lang="pt-BR" sz="2400" b="1" dirty="0" smtClean="0"/>
          </a:p>
          <a:p>
            <a:pPr algn="just"/>
            <a:r>
              <a:rPr lang="pt-BR" sz="2400" b="1" dirty="0" smtClean="0"/>
              <a:t>Adjacentes tenham </a:t>
            </a:r>
            <a:r>
              <a:rPr lang="pt-BR" sz="2400" b="1" dirty="0"/>
              <a:t>cores distintas?</a:t>
            </a:r>
          </a:p>
        </p:txBody>
      </p:sp>
      <p:sp>
        <p:nvSpPr>
          <p:cNvPr id="3" name="Retângulo 2"/>
          <p:cNvSpPr/>
          <p:nvPr/>
        </p:nvSpPr>
        <p:spPr>
          <a:xfrm>
            <a:off x="357158" y="2428868"/>
            <a:ext cx="3786214" cy="26432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" name="Conector reto 4"/>
          <p:cNvCxnSpPr/>
          <p:nvPr/>
        </p:nvCxnSpPr>
        <p:spPr>
          <a:xfrm>
            <a:off x="357158" y="3357562"/>
            <a:ext cx="37862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to 10"/>
          <p:cNvCxnSpPr/>
          <p:nvPr/>
        </p:nvCxnSpPr>
        <p:spPr>
          <a:xfrm>
            <a:off x="357158" y="4214818"/>
            <a:ext cx="3788122" cy="666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ângulo 15"/>
          <p:cNvSpPr/>
          <p:nvPr/>
        </p:nvSpPr>
        <p:spPr>
          <a:xfrm>
            <a:off x="5214942" y="2428868"/>
            <a:ext cx="642942" cy="642942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5214942" y="3929066"/>
            <a:ext cx="642942" cy="57150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214942" y="3214686"/>
            <a:ext cx="642942" cy="57150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214942" y="4643446"/>
            <a:ext cx="642942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CaixaDeTexto 9"/>
          <p:cNvSpPr txBox="1"/>
          <p:nvPr/>
        </p:nvSpPr>
        <p:spPr>
          <a:xfrm>
            <a:off x="285720" y="5500702"/>
            <a:ext cx="53192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O número total de possibilidades é</a:t>
            </a:r>
            <a:endParaRPr lang="pt-BR" sz="2400" b="1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5429256" y="5429264"/>
            <a:ext cx="4587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4 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13" name="CaixaDeTexto 12"/>
          <p:cNvSpPr txBox="1"/>
          <p:nvPr/>
        </p:nvSpPr>
        <p:spPr>
          <a:xfrm rot="21600000">
            <a:off x="5214942" y="6072206"/>
            <a:ext cx="850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1ª faixa</a:t>
            </a:r>
            <a:endParaRPr lang="pt-BR" dirty="0"/>
          </a:p>
        </p:txBody>
      </p:sp>
      <p:sp>
        <p:nvSpPr>
          <p:cNvPr id="14" name="CaixaDeTexto 13"/>
          <p:cNvSpPr txBox="1"/>
          <p:nvPr/>
        </p:nvSpPr>
        <p:spPr>
          <a:xfrm>
            <a:off x="6000760" y="6072206"/>
            <a:ext cx="890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2ª faixa</a:t>
            </a:r>
            <a:endParaRPr lang="pt-BR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6858016" y="6072206"/>
            <a:ext cx="883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3ª faixa</a:t>
            </a:r>
            <a:endParaRPr lang="pt-BR" dirty="0"/>
          </a:p>
        </p:txBody>
      </p:sp>
      <p:sp>
        <p:nvSpPr>
          <p:cNvPr id="20" name="CaixaDeTexto 19"/>
          <p:cNvSpPr txBox="1"/>
          <p:nvPr/>
        </p:nvSpPr>
        <p:spPr>
          <a:xfrm>
            <a:off x="5786446" y="5500702"/>
            <a:ext cx="3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x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21" name="CaixaDeTexto 20"/>
          <p:cNvSpPr txBox="1"/>
          <p:nvPr/>
        </p:nvSpPr>
        <p:spPr>
          <a:xfrm>
            <a:off x="6215074" y="5429264"/>
            <a:ext cx="34817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2" name="CaixaDeTexto 21"/>
          <p:cNvSpPr txBox="1"/>
          <p:nvPr/>
        </p:nvSpPr>
        <p:spPr>
          <a:xfrm>
            <a:off x="6643702" y="5500702"/>
            <a:ext cx="348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 smtClean="0">
                <a:solidFill>
                  <a:srgbClr val="C00000"/>
                </a:solidFill>
              </a:rPr>
              <a:t>x</a:t>
            </a:r>
            <a:endParaRPr lang="pt-BR" sz="2400" b="1" dirty="0">
              <a:solidFill>
                <a:srgbClr val="C00000"/>
              </a:solidFill>
            </a:endParaRPr>
          </a:p>
        </p:txBody>
      </p:sp>
      <p:sp>
        <p:nvSpPr>
          <p:cNvPr id="23" name="CaixaDeTexto 22"/>
          <p:cNvSpPr txBox="1"/>
          <p:nvPr/>
        </p:nvSpPr>
        <p:spPr>
          <a:xfrm>
            <a:off x="7072330" y="5429264"/>
            <a:ext cx="32573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3</a:t>
            </a:r>
            <a:endParaRPr lang="pt-BR" sz="2800" b="1" dirty="0">
              <a:solidFill>
                <a:srgbClr val="C00000"/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500958" y="5500702"/>
            <a:ext cx="9172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C00000"/>
                </a:solidFill>
              </a:rPr>
              <a:t>=  36</a:t>
            </a:r>
            <a:endParaRPr lang="pt-BR" sz="2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12" grpId="0" build="p"/>
      <p:bldP spid="13" grpId="0" build="p"/>
      <p:bldP spid="14" grpId="0" build="p"/>
      <p:bldP spid="15" grpId="0" build="p"/>
      <p:bldP spid="20" grpId="0" build="p"/>
      <p:bldP spid="21" grpId="0" build="p"/>
      <p:bldP spid="22" grpId="0" build="p"/>
      <p:bldP spid="23" grpId="0" build="p"/>
      <p:bldP spid="2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428596" y="1357298"/>
            <a:ext cx="849572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4.Para pintar a bandeira abaixo estão disponíveis as seis cores dadas, </a:t>
            </a:r>
          </a:p>
          <a:p>
            <a:r>
              <a:rPr lang="pt-BR" sz="2000" b="1" dirty="0" smtClean="0"/>
              <a:t>sendo que regiões adjacentes devem ser pintadas de cores  diferentes.</a:t>
            </a:r>
            <a:endParaRPr lang="pt-BR" sz="2000" b="1" dirty="0"/>
          </a:p>
        </p:txBody>
      </p:sp>
      <p:sp>
        <p:nvSpPr>
          <p:cNvPr id="4" name="Retângulo 3"/>
          <p:cNvSpPr/>
          <p:nvPr/>
        </p:nvSpPr>
        <p:spPr>
          <a:xfrm>
            <a:off x="785786" y="2428868"/>
            <a:ext cx="3643338" cy="22860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6" name="Conector reto 5"/>
          <p:cNvCxnSpPr/>
          <p:nvPr/>
        </p:nvCxnSpPr>
        <p:spPr>
          <a:xfrm rot="5400000">
            <a:off x="2357422" y="3571876"/>
            <a:ext cx="228601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ector reto 9"/>
          <p:cNvCxnSpPr/>
          <p:nvPr/>
        </p:nvCxnSpPr>
        <p:spPr>
          <a:xfrm>
            <a:off x="785786" y="3214686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>
            <a:off x="785786" y="3929066"/>
            <a:ext cx="27146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tângulo 16"/>
          <p:cNvSpPr/>
          <p:nvPr/>
        </p:nvSpPr>
        <p:spPr>
          <a:xfrm>
            <a:off x="5000628" y="2428868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5000628" y="3286124"/>
            <a:ext cx="500066" cy="500066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5000628" y="4143380"/>
            <a:ext cx="500066" cy="500066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5857884" y="3286124"/>
            <a:ext cx="500066" cy="500066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5857884" y="4143380"/>
            <a:ext cx="500066" cy="50006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5857884" y="2428868"/>
            <a:ext cx="500066" cy="500066"/>
          </a:xfrm>
          <a:prstGeom prst="rect">
            <a:avLst/>
          </a:prstGeom>
          <a:solidFill>
            <a:schemeClr val="accent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CaixaDeTexto 22"/>
          <p:cNvSpPr txBox="1"/>
          <p:nvPr/>
        </p:nvSpPr>
        <p:spPr>
          <a:xfrm>
            <a:off x="500034" y="4857760"/>
            <a:ext cx="66190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(a) Qual é o número mínimo de cores a serem usadas?</a:t>
            </a:r>
            <a:endParaRPr lang="pt-BR" sz="2000" b="1" dirty="0"/>
          </a:p>
        </p:txBody>
      </p:sp>
      <p:sp>
        <p:nvSpPr>
          <p:cNvPr id="24" name="CaixaDeTexto 23"/>
          <p:cNvSpPr txBox="1"/>
          <p:nvPr/>
        </p:nvSpPr>
        <p:spPr>
          <a:xfrm>
            <a:off x="500034" y="5715016"/>
            <a:ext cx="635436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(b) De quantos modos a bandeira pode ser pintada?</a:t>
            </a:r>
            <a:endParaRPr lang="pt-BR" sz="2000" b="1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1000100" y="5286388"/>
            <a:ext cx="436318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dirty="0" smtClean="0">
                <a:solidFill>
                  <a:srgbClr val="FF0000"/>
                </a:solidFill>
              </a:rPr>
              <a:t>R. São necessárias pelo menos 3 cores.</a:t>
            </a:r>
            <a:endParaRPr lang="pt-BR" sz="2000" dirty="0">
              <a:solidFill>
                <a:srgbClr val="FF0000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2857488" y="6072206"/>
            <a:ext cx="3097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rgbClr val="FF0000"/>
                </a:solidFill>
              </a:rPr>
              <a:t>6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3571868" y="6072206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5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4143372" y="6072206"/>
            <a:ext cx="3064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4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4786314" y="6072206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FF0000"/>
                </a:solidFill>
              </a:rPr>
              <a:t>4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5214942" y="6072206"/>
            <a:ext cx="797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=</a:t>
            </a:r>
            <a:r>
              <a:rPr lang="pt-BR" b="1" dirty="0" smtClean="0">
                <a:solidFill>
                  <a:srgbClr val="FF0000"/>
                </a:solidFill>
              </a:rPr>
              <a:t>  480</a:t>
            </a:r>
            <a:endParaRPr lang="pt-BR" b="1" dirty="0">
              <a:solidFill>
                <a:srgbClr val="FF0000"/>
              </a:solidFill>
            </a:endParaRPr>
          </a:p>
        </p:txBody>
      </p:sp>
      <p:sp>
        <p:nvSpPr>
          <p:cNvPr id="30" name="CaixaDeTexto 29"/>
          <p:cNvSpPr txBox="1"/>
          <p:nvPr/>
        </p:nvSpPr>
        <p:spPr>
          <a:xfrm>
            <a:off x="3214678" y="6143644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3857620" y="6143644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</a:t>
            </a:r>
            <a:endParaRPr lang="pt-BR" sz="1600" b="1" dirty="0">
              <a:solidFill>
                <a:srgbClr val="FF0000"/>
              </a:solidFill>
            </a:endParaRPr>
          </a:p>
        </p:txBody>
      </p:sp>
      <p:sp>
        <p:nvSpPr>
          <p:cNvPr id="32" name="CaixaDeTexto 31"/>
          <p:cNvSpPr txBox="1"/>
          <p:nvPr/>
        </p:nvSpPr>
        <p:spPr>
          <a:xfrm>
            <a:off x="4429124" y="6143644"/>
            <a:ext cx="32573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600" b="1" dirty="0" smtClean="0">
                <a:solidFill>
                  <a:srgbClr val="FF0000"/>
                </a:solidFill>
              </a:rPr>
              <a:t>X</a:t>
            </a:r>
            <a:endParaRPr lang="pt-BR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16" grpId="0" build="p"/>
      <p:bldP spid="26" grpId="0" build="p"/>
      <p:bldP spid="27" grpId="0" build="p"/>
      <p:bldP spid="28" grpId="0" build="p"/>
      <p:bldP spid="29" grpId="0" build="p"/>
      <p:bldP spid="30" grpId="0" build="p"/>
      <p:bldP spid="31" grpId="0" build="p"/>
      <p:bldP spid="32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357158" y="1000108"/>
            <a:ext cx="81653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5. </a:t>
            </a:r>
            <a:r>
              <a:rPr lang="pt-BR" sz="2000" b="1" dirty="0" smtClean="0"/>
              <a:t>Tendo 4 cores disponíveis, de quantos modos se pode pintar uma</a:t>
            </a:r>
          </a:p>
          <a:p>
            <a:r>
              <a:rPr lang="pt-BR" sz="2000" b="1" dirty="0" smtClean="0"/>
              <a:t>bandeira com 3 listras, tendo listras adjacentes de cores distintas?</a:t>
            </a:r>
            <a:endParaRPr lang="pt-BR" sz="2000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285720" y="2071678"/>
            <a:ext cx="8485080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2400" dirty="0" smtClean="0"/>
              <a:t>Um aluno deu a seguinte solução: “Primeiro, eu vou pintar as </a:t>
            </a:r>
          </a:p>
          <a:p>
            <a:pPr algn="just"/>
            <a:r>
              <a:rPr lang="pt-BR" sz="2400" dirty="0" smtClean="0"/>
              <a:t>listras extremas; para cada uma, eu tenho 4 possibilidades de </a:t>
            </a:r>
          </a:p>
          <a:p>
            <a:pPr algn="just"/>
            <a:r>
              <a:rPr lang="pt-BR" sz="2400" dirty="0" smtClean="0"/>
              <a:t>escolha. Depois, eu pinto a listra central;  como  ela  tem  que</a:t>
            </a:r>
          </a:p>
          <a:p>
            <a:pPr algn="just"/>
            <a:r>
              <a:rPr lang="pt-BR" sz="2400" dirty="0" smtClean="0"/>
              <a:t>ter cor diferente das duas vizinhas, eu posso escolher  sua cor </a:t>
            </a:r>
          </a:p>
          <a:p>
            <a:pPr algn="just"/>
            <a:r>
              <a:rPr lang="pt-BR" sz="2400" dirty="0" smtClean="0"/>
              <a:t>de apenas 2 modos. Logo, o número total de modos de pintar a</a:t>
            </a:r>
          </a:p>
          <a:p>
            <a:pPr algn="just"/>
            <a:r>
              <a:rPr lang="pt-BR" sz="2400" dirty="0" smtClean="0"/>
              <a:t>bandeira é 4 × 4 × 2 = 32”. A solução está certa ou errada?  Se</a:t>
            </a:r>
          </a:p>
          <a:p>
            <a:pPr algn="just"/>
            <a:r>
              <a:rPr lang="pt-BR" sz="2400" dirty="0" smtClean="0"/>
              <a:t>estiver errada, onde está o erro?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250825" y="85725"/>
            <a:ext cx="8424863" cy="66787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-457200">
              <a:defRPr/>
            </a:pPr>
            <a:r>
              <a:rPr kumimoji="1" lang="pt-BR" sz="3200" b="1" dirty="0" smtClean="0">
                <a:solidFill>
                  <a:srgbClr val="000000"/>
                </a:solidFill>
                <a:cs typeface="+mn-cs"/>
              </a:rPr>
              <a:t> </a:t>
            </a:r>
          </a:p>
          <a:p>
            <a:pPr indent="-457200">
              <a:defRPr/>
            </a:pPr>
            <a:r>
              <a:rPr kumimoji="1" lang="pt-BR" sz="3200" b="1" dirty="0" smtClean="0">
                <a:solidFill>
                  <a:srgbClr val="000000"/>
                </a:solidFill>
                <a:cs typeface="+mn-cs"/>
              </a:rPr>
              <a:t>3.Observe </a:t>
            </a: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o diagrama</a:t>
            </a:r>
          </a:p>
          <a:p>
            <a:pPr indent="-457200">
              <a:defRPr/>
            </a:pPr>
            <a:endParaRPr kumimoji="1" lang="pt-BR" sz="3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endParaRPr kumimoji="1" lang="pt-BR" sz="3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endParaRPr kumimoji="1" lang="pt-BR" sz="3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endParaRPr kumimoji="1" lang="pt-BR" sz="3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endParaRPr kumimoji="1" lang="pt-BR" sz="2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endParaRPr kumimoji="1" lang="pt-BR" sz="2200" b="1" dirty="0">
              <a:solidFill>
                <a:srgbClr val="000000"/>
              </a:solidFill>
              <a:cs typeface="+mn-cs"/>
            </a:endParaRPr>
          </a:p>
          <a:p>
            <a:pPr indent="-457200">
              <a:defRPr/>
            </a:pPr>
            <a:r>
              <a:rPr kumimoji="1" lang="pt-BR" sz="3200" b="1" dirty="0" smtClean="0">
                <a:solidFill>
                  <a:srgbClr val="000000"/>
                </a:solidFill>
                <a:cs typeface="+mn-cs"/>
              </a:rPr>
              <a:t>O </a:t>
            </a: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número de ligações distintas entre X e Z é:</a:t>
            </a:r>
          </a:p>
          <a:p>
            <a:pPr marL="457200" indent="-457200">
              <a:defRPr/>
            </a:pP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a) 39</a:t>
            </a:r>
          </a:p>
          <a:p>
            <a:pPr marL="457200" indent="-457200">
              <a:defRPr/>
            </a:pP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b) 41</a:t>
            </a:r>
          </a:p>
          <a:p>
            <a:pPr marL="457200" indent="-457200">
              <a:defRPr/>
            </a:pP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c) 35</a:t>
            </a:r>
          </a:p>
          <a:p>
            <a:pPr marL="457200" indent="-457200">
              <a:defRPr/>
            </a:pPr>
            <a:r>
              <a:rPr kumimoji="1" lang="pt-BR" sz="3200" b="1" dirty="0">
                <a:solidFill>
                  <a:srgbClr val="000000"/>
                </a:solidFill>
                <a:cs typeface="+mn-cs"/>
              </a:rPr>
              <a:t>d) 45</a:t>
            </a:r>
          </a:p>
        </p:txBody>
      </p:sp>
      <p:pic>
        <p:nvPicPr>
          <p:cNvPr id="522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57356" y="1214422"/>
            <a:ext cx="4443412" cy="2500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4" name="Text Box 4"/>
          <p:cNvSpPr txBox="1">
            <a:spLocks noChangeArrowheads="1"/>
          </p:cNvSpPr>
          <p:nvPr/>
        </p:nvSpPr>
        <p:spPr bwMode="auto">
          <a:xfrm>
            <a:off x="539750" y="260350"/>
            <a:ext cx="8353425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pt-BR" sz="2400" b="1" dirty="0">
                <a:solidFill>
                  <a:srgbClr val="002060"/>
                </a:solidFill>
              </a:rPr>
              <a:t>Resolução: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Possíveis caminhos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XRZ = 3.1 = 3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XRYZ = 3.3.2 = 18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XYZ = 1.2 = 2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XSYZ = 3.2.2 = 12</a:t>
            </a:r>
          </a:p>
          <a:p>
            <a:pPr>
              <a:spcBef>
                <a:spcPct val="50000"/>
              </a:spcBef>
            </a:pPr>
            <a:r>
              <a:rPr kumimoji="1" lang="pt-BR" sz="2400" dirty="0">
                <a:solidFill>
                  <a:srgbClr val="002060"/>
                </a:solidFill>
              </a:rPr>
              <a:t>XSZ = 3.2 = 6</a:t>
            </a:r>
          </a:p>
          <a:p>
            <a:pPr>
              <a:spcBef>
                <a:spcPct val="50000"/>
              </a:spcBef>
            </a:pPr>
            <a:r>
              <a:rPr kumimoji="1" lang="pt-BR" sz="2400" b="1" dirty="0">
                <a:solidFill>
                  <a:srgbClr val="002060"/>
                </a:solidFill>
              </a:rPr>
              <a:t>Total = 41       (Princípio da ADIÇÃO)</a:t>
            </a:r>
            <a:endParaRPr kumimoji="1" lang="pt-BR" sz="2400" b="1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285728"/>
            <a:ext cx="4443412" cy="306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84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84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848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84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848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848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714356"/>
            <a:ext cx="8737264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sz="2400" dirty="0" smtClean="0"/>
          </a:p>
          <a:p>
            <a:r>
              <a:rPr lang="pt-BR" sz="2400" b="1" dirty="0" smtClean="0"/>
              <a:t>Exemplo 5. </a:t>
            </a:r>
            <a:r>
              <a:rPr lang="pt-BR" sz="2400" dirty="0" smtClean="0"/>
              <a:t>Quantos números escrevemos ao numerarmos as </a:t>
            </a:r>
          </a:p>
          <a:p>
            <a:r>
              <a:rPr lang="pt-BR" sz="2400" dirty="0" smtClean="0"/>
              <a:t>páginas de um livro de 10 a 20?E quantos algarismos escrevemos?</a:t>
            </a:r>
          </a:p>
          <a:p>
            <a:endParaRPr lang="pt-BR" sz="2400" dirty="0"/>
          </a:p>
        </p:txBody>
      </p:sp>
      <p:sp>
        <p:nvSpPr>
          <p:cNvPr id="4" name="CaixaDeTexto 3"/>
          <p:cNvSpPr txBox="1"/>
          <p:nvPr/>
        </p:nvSpPr>
        <p:spPr>
          <a:xfrm>
            <a:off x="168273" y="3000372"/>
            <a:ext cx="89757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Exemplo 6. </a:t>
            </a:r>
            <a:r>
              <a:rPr lang="pt-BR" sz="2400" dirty="0" smtClean="0"/>
              <a:t>Ao escrevermos todos os números naturais de 1 a 1200,</a:t>
            </a:r>
          </a:p>
          <a:p>
            <a:r>
              <a:rPr lang="pt-BR" sz="2400" dirty="0" smtClean="0"/>
              <a:t>quantos  algarismos utilizamos? 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14282" y="3714752"/>
            <a:ext cx="258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 </a:t>
            </a:r>
            <a:endParaRPr lang="pt-BR" sz="2400" dirty="0"/>
          </a:p>
        </p:txBody>
      </p:sp>
      <p:sp>
        <p:nvSpPr>
          <p:cNvPr id="9" name="CaixaDeTexto 8"/>
          <p:cNvSpPr txBox="1"/>
          <p:nvPr/>
        </p:nvSpPr>
        <p:spPr>
          <a:xfrm>
            <a:off x="214282" y="4714884"/>
            <a:ext cx="79818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Exemplo 7</a:t>
            </a:r>
            <a:r>
              <a:rPr lang="pt-BR" sz="2000" dirty="0" smtClean="0"/>
              <a:t>. Quantos são os números pares de três algarismos distintos?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4" grpId="0" build="p"/>
      <p:bldP spid="8" grpId="0" build="p"/>
      <p:bldP spid="9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/>
          <p:cNvSpPr txBox="1"/>
          <p:nvPr/>
        </p:nvSpPr>
        <p:spPr>
          <a:xfrm>
            <a:off x="214282" y="3500438"/>
            <a:ext cx="866923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dirty="0" smtClean="0"/>
              <a:t>Exemplo 9</a:t>
            </a:r>
            <a:r>
              <a:rPr lang="pt-BR" sz="2400" dirty="0" smtClean="0"/>
              <a:t> (OBMEP </a:t>
            </a:r>
            <a:r>
              <a:rPr lang="pt-BR" sz="2400" dirty="0" smtClean="0"/>
              <a:t>2006) </a:t>
            </a:r>
            <a:r>
              <a:rPr lang="pt-BR" sz="2400" dirty="0" smtClean="0"/>
              <a:t>De quantas maneiras três </a:t>
            </a:r>
          </a:p>
          <a:p>
            <a:r>
              <a:rPr lang="pt-BR" sz="2400" dirty="0" smtClean="0"/>
              <a:t>casais podem  se sentar em um banco de modo que cada marido </a:t>
            </a:r>
          </a:p>
          <a:p>
            <a:r>
              <a:rPr lang="pt-BR" sz="2400" dirty="0" smtClean="0"/>
              <a:t>fique sempre  ao lado de sua mulher?</a:t>
            </a:r>
            <a:endParaRPr lang="pt-BR" sz="2400" dirty="0"/>
          </a:p>
        </p:txBody>
      </p:sp>
      <p:sp>
        <p:nvSpPr>
          <p:cNvPr id="8" name="CaixaDeTexto 7"/>
          <p:cNvSpPr txBox="1"/>
          <p:nvPr/>
        </p:nvSpPr>
        <p:spPr>
          <a:xfrm>
            <a:off x="285720" y="1357298"/>
            <a:ext cx="804059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Exemplo 8. (PIC-APOSTILA 2)</a:t>
            </a:r>
            <a:r>
              <a:rPr lang="pt-BR" sz="2400" b="1" dirty="0" smtClean="0"/>
              <a:t> </a:t>
            </a:r>
            <a:r>
              <a:rPr lang="pt-BR" sz="2000" dirty="0" smtClean="0"/>
              <a:t>Escrevem-se os inteiros de 1 até</a:t>
            </a:r>
            <a:r>
              <a:rPr lang="pt-BR" sz="2400" dirty="0" smtClean="0"/>
              <a:t> 2 222.</a:t>
            </a:r>
          </a:p>
          <a:p>
            <a:r>
              <a:rPr lang="pt-BR" sz="2400" dirty="0" smtClean="0"/>
              <a:t>(a) Quantas vezes o algarismo </a:t>
            </a:r>
            <a:r>
              <a:rPr lang="pt-BR" sz="2400" b="1" dirty="0" smtClean="0"/>
              <a:t>0</a:t>
            </a:r>
            <a:r>
              <a:rPr lang="pt-BR" sz="2400" dirty="0" smtClean="0"/>
              <a:t> é escrito?</a:t>
            </a:r>
          </a:p>
          <a:p>
            <a:r>
              <a:rPr lang="pt-BR" sz="2400" dirty="0" smtClean="0"/>
              <a:t>(b) Em quantos números aparece o algarismo </a:t>
            </a:r>
            <a:r>
              <a:rPr lang="pt-BR" sz="2400" b="1" dirty="0" smtClean="0"/>
              <a:t>0</a:t>
            </a:r>
            <a:r>
              <a:rPr lang="pt-BR" sz="2400" dirty="0" smtClean="0"/>
              <a:t>?</a:t>
            </a:r>
            <a:r>
              <a:rPr lang="pt-BR" sz="2400" b="1" dirty="0" smtClean="0"/>
              <a:t>	 </a:t>
            </a:r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14282" y="357166"/>
            <a:ext cx="8715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Você já deve ter percebido nesses exemplos qual é a estratégia </a:t>
            </a:r>
            <a:r>
              <a:rPr lang="pt-BR" sz="2400" dirty="0" smtClean="0"/>
              <a:t>para resolver </a:t>
            </a:r>
            <a:r>
              <a:rPr lang="pt-BR" sz="2400" dirty="0"/>
              <a:t>problemas de contagem: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428596" y="1785926"/>
            <a:ext cx="12868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 smtClean="0"/>
              <a:t>POSTURA</a:t>
            </a:r>
            <a:endParaRPr lang="pt-BR" b="1" dirty="0"/>
          </a:p>
        </p:txBody>
      </p:sp>
      <p:sp>
        <p:nvSpPr>
          <p:cNvPr id="4" name="CaixaDeTexto 3"/>
          <p:cNvSpPr txBox="1"/>
          <p:nvPr/>
        </p:nvSpPr>
        <p:spPr>
          <a:xfrm>
            <a:off x="428596" y="3429000"/>
            <a:ext cx="11693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b="1" dirty="0" smtClean="0"/>
              <a:t>DIVISÃO</a:t>
            </a:r>
            <a:endParaRPr lang="pt-BR" b="1" dirty="0"/>
          </a:p>
        </p:txBody>
      </p:sp>
      <p:sp>
        <p:nvSpPr>
          <p:cNvPr id="5" name="CaixaDeTexto 4"/>
          <p:cNvSpPr txBox="1"/>
          <p:nvPr/>
        </p:nvSpPr>
        <p:spPr>
          <a:xfrm>
            <a:off x="357158" y="5143512"/>
            <a:ext cx="28598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pt-BR" dirty="0" smtClean="0"/>
              <a:t>NÃO ADIAR DIFICULDADES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857232"/>
            <a:ext cx="82092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000" b="1" dirty="0" smtClean="0"/>
              <a:t>Para que esta contagem separada em casos esteja correta é necessário que:</a:t>
            </a:r>
            <a:endParaRPr lang="pt-BR" sz="2000" b="1" dirty="0"/>
          </a:p>
        </p:txBody>
      </p:sp>
      <p:sp>
        <p:nvSpPr>
          <p:cNvPr id="3" name="CaixaDeTexto 2"/>
          <p:cNvSpPr txBox="1"/>
          <p:nvPr/>
        </p:nvSpPr>
        <p:spPr>
          <a:xfrm>
            <a:off x="214282" y="1357298"/>
            <a:ext cx="846759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b="1" dirty="0" smtClean="0">
                <a:solidFill>
                  <a:srgbClr val="C00000"/>
                </a:solidFill>
              </a:rPr>
              <a:t>os casos cubram todas as possibilidades, ou seja, não se pode esquecer de contar nada que deveria ser contado.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14282" y="2143116"/>
            <a:ext cx="9909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Font typeface="Wingdings" pitchFamily="2" charset="2"/>
              <a:buChar char="ü"/>
            </a:pPr>
            <a:r>
              <a:rPr lang="pt-BR" sz="2000" b="1" dirty="0" smtClean="0">
                <a:solidFill>
                  <a:srgbClr val="C00000"/>
                </a:solidFill>
              </a:rPr>
              <a:t>os casos devem ser disjuntos, ou seja, nada pode ser contado mais de </a:t>
            </a:r>
          </a:p>
          <a:p>
            <a:pPr lvl="0"/>
            <a:r>
              <a:rPr lang="pt-BR" sz="2000" b="1" dirty="0" smtClean="0">
                <a:solidFill>
                  <a:srgbClr val="C00000"/>
                </a:solidFill>
              </a:rPr>
              <a:t>uma vez.</a:t>
            </a:r>
            <a:endParaRPr lang="pt-BR" sz="2000" b="1" dirty="0">
              <a:solidFill>
                <a:srgbClr val="C00000"/>
              </a:solidFill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571472" y="292893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3143248"/>
            <a:ext cx="8286808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aixaDeTexto 10"/>
          <p:cNvSpPr txBox="1"/>
          <p:nvPr/>
        </p:nvSpPr>
        <p:spPr>
          <a:xfrm>
            <a:off x="211490" y="4643446"/>
            <a:ext cx="94067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pt-BR" sz="2000" dirty="0" smtClean="0"/>
              <a:t>Ex. Maria é muito indecisa. Ela pretende sair com suas amigas e está pensando </a:t>
            </a:r>
          </a:p>
          <a:p>
            <a:pPr algn="just"/>
            <a:r>
              <a:rPr lang="pt-BR" sz="2000" dirty="0" smtClean="0"/>
              <a:t>      em qual roupa vestir. Ela pode combinar três blusas diferentes com duas saias </a:t>
            </a:r>
          </a:p>
          <a:p>
            <a:pPr algn="just"/>
            <a:r>
              <a:rPr lang="pt-BR" sz="2000" dirty="0" smtClean="0"/>
              <a:t>       diferentes. De quantas maneiras diferentes Maria pode se vestir?</a:t>
            </a: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1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 descr="blus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571612"/>
            <a:ext cx="1071570" cy="1209676"/>
          </a:xfrm>
          <a:prstGeom prst="rect">
            <a:avLst/>
          </a:prstGeom>
        </p:spPr>
      </p:pic>
      <p:pic>
        <p:nvPicPr>
          <p:cNvPr id="9" name="Imagem 8" descr="blusa 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428736"/>
            <a:ext cx="1285884" cy="1357322"/>
          </a:xfrm>
          <a:prstGeom prst="rect">
            <a:avLst/>
          </a:prstGeom>
        </p:spPr>
      </p:pic>
      <p:pic>
        <p:nvPicPr>
          <p:cNvPr id="10" name="Imagem 9" descr="blusa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1500174"/>
            <a:ext cx="1014414" cy="1309687"/>
          </a:xfrm>
          <a:prstGeom prst="rect">
            <a:avLst/>
          </a:prstGeom>
        </p:spPr>
      </p:pic>
      <p:pic>
        <p:nvPicPr>
          <p:cNvPr id="11" name="Imagem 10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1428736"/>
            <a:ext cx="1423990" cy="1209676"/>
          </a:xfrm>
          <a:prstGeom prst="rect">
            <a:avLst/>
          </a:prstGeom>
        </p:spPr>
      </p:pic>
      <p:pic>
        <p:nvPicPr>
          <p:cNvPr id="12" name="Imagem 11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578" y="1500174"/>
            <a:ext cx="1357322" cy="1000132"/>
          </a:xfrm>
          <a:prstGeom prst="rect">
            <a:avLst/>
          </a:prstGeom>
        </p:spPr>
      </p:pic>
      <p:pic>
        <p:nvPicPr>
          <p:cNvPr id="13" name="Imagem 12" descr="blus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6690" y="1500174"/>
            <a:ext cx="1012038" cy="1214446"/>
          </a:xfrm>
          <a:prstGeom prst="rect">
            <a:avLst/>
          </a:prstGeom>
        </p:spPr>
      </p:pic>
      <p:pic>
        <p:nvPicPr>
          <p:cNvPr id="14" name="Imagem 13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1428736"/>
            <a:ext cx="1428760" cy="1285884"/>
          </a:xfrm>
          <a:prstGeom prst="rect">
            <a:avLst/>
          </a:prstGeom>
        </p:spPr>
      </p:pic>
      <p:pic>
        <p:nvPicPr>
          <p:cNvPr id="15" name="Imagem 14" descr="blusa 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3042" y="1428736"/>
            <a:ext cx="1214445" cy="1285884"/>
          </a:xfrm>
          <a:prstGeom prst="rect">
            <a:avLst/>
          </a:prstGeom>
        </p:spPr>
      </p:pic>
      <p:pic>
        <p:nvPicPr>
          <p:cNvPr id="16" name="Imagem 15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578" y="1500174"/>
            <a:ext cx="1357322" cy="1071570"/>
          </a:xfrm>
          <a:prstGeom prst="rect">
            <a:avLst/>
          </a:prstGeom>
        </p:spPr>
      </p:pic>
      <p:pic>
        <p:nvPicPr>
          <p:cNvPr id="17" name="Imagem 16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43504" y="1428736"/>
            <a:ext cx="1428760" cy="1214446"/>
          </a:xfrm>
          <a:prstGeom prst="rect">
            <a:avLst/>
          </a:prstGeom>
        </p:spPr>
      </p:pic>
      <p:pic>
        <p:nvPicPr>
          <p:cNvPr id="18" name="Imagem 17" descr="blusa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14678" y="1571612"/>
            <a:ext cx="1000131" cy="1214446"/>
          </a:xfrm>
          <a:prstGeom prst="rect">
            <a:avLst/>
          </a:prstGeom>
        </p:spPr>
      </p:pic>
      <p:pic>
        <p:nvPicPr>
          <p:cNvPr id="19" name="Imagem 18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6578" y="1500174"/>
            <a:ext cx="1381156" cy="1071570"/>
          </a:xfrm>
          <a:prstGeom prst="rect">
            <a:avLst/>
          </a:prstGeom>
        </p:spPr>
      </p:pic>
      <p:cxnSp>
        <p:nvCxnSpPr>
          <p:cNvPr id="22" name="Conector reto 21"/>
          <p:cNvCxnSpPr/>
          <p:nvPr/>
        </p:nvCxnSpPr>
        <p:spPr>
          <a:xfrm>
            <a:off x="500034" y="5857892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/>
          <p:cNvCxnSpPr/>
          <p:nvPr/>
        </p:nvCxnSpPr>
        <p:spPr>
          <a:xfrm>
            <a:off x="3286116" y="5857892"/>
            <a:ext cx="264320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 reto 33"/>
          <p:cNvCxnSpPr/>
          <p:nvPr/>
        </p:nvCxnSpPr>
        <p:spPr>
          <a:xfrm>
            <a:off x="6500826" y="5857892"/>
            <a:ext cx="221457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aixaDeTexto 36"/>
          <p:cNvSpPr txBox="1"/>
          <p:nvPr/>
        </p:nvSpPr>
        <p:spPr>
          <a:xfrm>
            <a:off x="1428728" y="5929330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2</a:t>
            </a:r>
            <a:endParaRPr lang="pt-BR" sz="2800" b="1" dirty="0"/>
          </a:p>
        </p:txBody>
      </p:sp>
      <p:sp>
        <p:nvSpPr>
          <p:cNvPr id="38" name="CaixaDeTexto 37"/>
          <p:cNvSpPr txBox="1"/>
          <p:nvPr/>
        </p:nvSpPr>
        <p:spPr>
          <a:xfrm>
            <a:off x="4286248" y="6000768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2</a:t>
            </a:r>
            <a:endParaRPr lang="pt-BR" sz="2800" b="1" dirty="0"/>
          </a:p>
        </p:txBody>
      </p:sp>
      <p:sp>
        <p:nvSpPr>
          <p:cNvPr id="39" name="CaixaDeTexto 38"/>
          <p:cNvSpPr txBox="1"/>
          <p:nvPr/>
        </p:nvSpPr>
        <p:spPr>
          <a:xfrm>
            <a:off x="7215206" y="6000768"/>
            <a:ext cx="367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/>
              <a:t>2</a:t>
            </a:r>
            <a:endParaRPr lang="pt-BR" sz="2800" b="1" dirty="0"/>
          </a:p>
        </p:txBody>
      </p:sp>
      <p:sp>
        <p:nvSpPr>
          <p:cNvPr id="40" name="CaixaDeTexto 39"/>
          <p:cNvSpPr txBox="1"/>
          <p:nvPr/>
        </p:nvSpPr>
        <p:spPr>
          <a:xfrm>
            <a:off x="2786050" y="5929330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+</a:t>
            </a:r>
            <a:endParaRPr lang="pt-BR" sz="2800" b="1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5929322" y="600076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+</a:t>
            </a:r>
            <a:endParaRPr lang="pt-BR" sz="2800" b="1" dirty="0"/>
          </a:p>
        </p:txBody>
      </p:sp>
      <p:sp>
        <p:nvSpPr>
          <p:cNvPr id="42" name="CaixaDeTexto 41"/>
          <p:cNvSpPr txBox="1"/>
          <p:nvPr/>
        </p:nvSpPr>
        <p:spPr>
          <a:xfrm>
            <a:off x="8072462" y="6000768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/>
              <a:t>=</a:t>
            </a:r>
            <a:endParaRPr lang="pt-BR" sz="2800" b="1" dirty="0"/>
          </a:p>
        </p:txBody>
      </p:sp>
      <p:sp>
        <p:nvSpPr>
          <p:cNvPr id="43" name="CaixaDeTexto 42"/>
          <p:cNvSpPr txBox="1"/>
          <p:nvPr/>
        </p:nvSpPr>
        <p:spPr>
          <a:xfrm>
            <a:off x="8572528" y="6000768"/>
            <a:ext cx="3930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3200" b="1" dirty="0" smtClean="0"/>
              <a:t>6</a:t>
            </a:r>
            <a:endParaRPr lang="pt-B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56 -0.05902 L 0.00156 0.2743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C -0.00747 0.01458 -0.01858 0.02338 -0.0283 0.03495 C -0.03281 0.04051 -0.03698 0.04583 -0.0408 0.05208 C -0.04323 0.05648 -0.0441 0.0625 -0.04688 0.0669 C -0.05209 0.07523 -0.05955 0.08194 -0.0658 0.08958 C -0.0783 0.1044 -0.08351 0.12778 -0.0967 0.1419 C -0.11233 0.1581 -0.12344 0.17662 -0.13733 0.19444 C -0.14722 0.20717 -0.15278 0.20903 -0.16354 0.22037 C -0.18837 0.24653 -0.16111 0.22268 -0.18542 0.24305 C -0.19323 0.2581 -0.19809 0.2537 -0.20868 0.26203 C -0.21094 0.26366 -0.21302 0.26528 -0.21493 0.26736 C -0.21736 0.26967 -0.21875 0.27315 -0.22118 0.275 C -0.24445 0.29328 -0.21059 0.25903 -0.23854 0.28611 C -0.25174 0.29861 -0.26563 0.30995 -0.28038 0.32014 C -0.29184 0.32801 -0.30556 0.33449 -0.31632 0.34421 C -0.32257 0.35046 -0.3283 0.35926 -0.3349 0.36458 C -0.34271 0.37153 -0.354 0.37916 -0.36302 0.38356 C -0.3691 0.3868 -0.3757 0.38796 -0.3816 0.39097 C -0.38715 0.39375 -0.39184 0.40023 -0.39722 0.40231 C -0.40677 0.40648 -0.41823 0.40833 -0.42847 0.40995 C -0.43316 0.41041 -0.43785 0.41088 -0.44236 0.41157 C -0.44861 0.41273 -0.46111 0.41574 -0.46111 0.41597 C -0.47483 0.42662 -0.49497 0.42338 -0.51094 0.42685 C -0.52031 0.4287 -0.53195 0.43449 -0.54184 0.43449 " pathEditMode="relative" rAng="0" ptsTypes="fffffffffffffffffffffff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1" y="21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4.07407E-6 L 0.13923 0.2768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" y="1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3.33333E-6 C -0.24063 0.1912 -0.48073 0.3831 -0.57622 0.460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8" y="2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C 0.06771 0.10601 0.13594 0.2125 0.16337 0.25578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1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33333E-6 C -0.0915 0.17431 -0.18299 0.34861 -0.21945 0.41852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0" y="20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3333E-6 C 0.12864 0.10857 0.25746 0.21736 0.3092 0.26088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5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7.40741E-7 C -0.1059 0.17662 -0.21146 0.35324 -0.2533 0.4238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" y="21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3.7037E-7 C 0.13386 0.10787 0.26771 0.21597 0.32136 0.25949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61" y="1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96296E-6 C 0.03941 0.17917 0.07882 0.3588 0.09461 0.43056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7" y="2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5.55112E-17 C 0.19948 0.10833 0.39948 0.21736 0.47969 0.26111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40" y="1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3.33333E-6 C 0.02847 0.18264 0.05694 0.36574 0.06823 0.43936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" y="2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20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0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2000"/>
                                        <p:tgtEl>
                                          <p:spTgt spid="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2000"/>
                                        <p:tgtEl>
                                          <p:spTgt spid="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build="p"/>
      <p:bldP spid="38" grpId="0" build="p"/>
      <p:bldP spid="39" grpId="0" build="p"/>
      <p:bldP spid="40" grpId="0" build="p"/>
      <p:bldP spid="41" grpId="0" build="p"/>
      <p:bldP spid="42" grpId="0" build="p"/>
      <p:bldP spid="4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/>
          <p:cNvSpPr/>
          <p:nvPr/>
        </p:nvSpPr>
        <p:spPr>
          <a:xfrm>
            <a:off x="2000232" y="285728"/>
            <a:ext cx="429752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t-BR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PRINCÍPIO MULTIPLICATIVO</a:t>
            </a:r>
            <a:endParaRPr lang="pt-BR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214282" y="785794"/>
            <a:ext cx="874728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2000" dirty="0" smtClean="0"/>
              <a:t>Maria é muito indecisa.  Ela  pretende  sair  com suas amigas e está pensando  </a:t>
            </a:r>
          </a:p>
          <a:p>
            <a:pPr algn="just"/>
            <a:r>
              <a:rPr lang="pt-BR" sz="2000" dirty="0" smtClean="0"/>
              <a:t>em  qual  roupa  vestir.  Ela  pode  combinar  três  blusas  diferentes com duas </a:t>
            </a:r>
          </a:p>
          <a:p>
            <a:pPr algn="just"/>
            <a:r>
              <a:rPr lang="pt-BR" sz="2000" dirty="0" smtClean="0"/>
              <a:t>saias diferentes. De quantas maneiras diferentes Maria pode se vestir?</a:t>
            </a:r>
            <a:endParaRPr lang="pt-BR" sz="2000" dirty="0"/>
          </a:p>
        </p:txBody>
      </p:sp>
      <p:sp>
        <p:nvSpPr>
          <p:cNvPr id="7" name="Retângulo 6"/>
          <p:cNvSpPr/>
          <p:nvPr/>
        </p:nvSpPr>
        <p:spPr>
          <a:xfrm>
            <a:off x="214282" y="2000240"/>
            <a:ext cx="6786610" cy="47149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cxnSp>
        <p:nvCxnSpPr>
          <p:cNvPr id="9" name="Conector reto 8"/>
          <p:cNvCxnSpPr/>
          <p:nvPr/>
        </p:nvCxnSpPr>
        <p:spPr>
          <a:xfrm>
            <a:off x="214282" y="2857496"/>
            <a:ext cx="67866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to 13"/>
          <p:cNvCxnSpPr/>
          <p:nvPr/>
        </p:nvCxnSpPr>
        <p:spPr>
          <a:xfrm rot="5400000">
            <a:off x="-785056" y="4357694"/>
            <a:ext cx="471411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reto 21"/>
          <p:cNvCxnSpPr/>
          <p:nvPr/>
        </p:nvCxnSpPr>
        <p:spPr>
          <a:xfrm rot="5400000">
            <a:off x="858018" y="4357694"/>
            <a:ext cx="471411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/>
          <p:cNvCxnSpPr/>
          <p:nvPr/>
        </p:nvCxnSpPr>
        <p:spPr>
          <a:xfrm rot="5400000">
            <a:off x="2786844" y="4357694"/>
            <a:ext cx="4714114" cy="7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ector reto 34"/>
          <p:cNvCxnSpPr/>
          <p:nvPr/>
        </p:nvCxnSpPr>
        <p:spPr>
          <a:xfrm>
            <a:off x="214282" y="2000240"/>
            <a:ext cx="1357322" cy="8572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aixaDeTexto 39"/>
          <p:cNvSpPr txBox="1"/>
          <p:nvPr/>
        </p:nvSpPr>
        <p:spPr>
          <a:xfrm>
            <a:off x="857224" y="2071678"/>
            <a:ext cx="6928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blusa</a:t>
            </a:r>
            <a:endParaRPr lang="pt-BR" b="1" dirty="0"/>
          </a:p>
        </p:txBody>
      </p:sp>
      <p:sp>
        <p:nvSpPr>
          <p:cNvPr id="41" name="CaixaDeTexto 40"/>
          <p:cNvSpPr txBox="1"/>
          <p:nvPr/>
        </p:nvSpPr>
        <p:spPr>
          <a:xfrm>
            <a:off x="285720" y="2428868"/>
            <a:ext cx="5597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/>
              <a:t>saia</a:t>
            </a:r>
            <a:endParaRPr lang="pt-BR" b="1" dirty="0"/>
          </a:p>
        </p:txBody>
      </p:sp>
      <p:cxnSp>
        <p:nvCxnSpPr>
          <p:cNvPr id="43" name="Conector reto 42"/>
          <p:cNvCxnSpPr/>
          <p:nvPr/>
        </p:nvCxnSpPr>
        <p:spPr>
          <a:xfrm>
            <a:off x="285720" y="4572008"/>
            <a:ext cx="678661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Imagem 45" descr="blus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214554"/>
            <a:ext cx="709610" cy="571504"/>
          </a:xfrm>
          <a:prstGeom prst="rect">
            <a:avLst/>
          </a:prstGeom>
        </p:spPr>
      </p:pic>
      <p:pic>
        <p:nvPicPr>
          <p:cNvPr id="47" name="Imagem 46" descr="blusa 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2143116"/>
            <a:ext cx="857256" cy="642941"/>
          </a:xfrm>
          <a:prstGeom prst="rect">
            <a:avLst/>
          </a:prstGeom>
        </p:spPr>
      </p:pic>
      <p:pic>
        <p:nvPicPr>
          <p:cNvPr id="48" name="Imagem 47" descr="blusa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43570" y="2143116"/>
            <a:ext cx="586305" cy="571503"/>
          </a:xfrm>
          <a:prstGeom prst="rect">
            <a:avLst/>
          </a:prstGeom>
        </p:spPr>
      </p:pic>
      <p:pic>
        <p:nvPicPr>
          <p:cNvPr id="49" name="Imagem 48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5720" y="3357562"/>
            <a:ext cx="1071570" cy="709610"/>
          </a:xfrm>
          <a:prstGeom prst="rect">
            <a:avLst/>
          </a:prstGeom>
        </p:spPr>
      </p:pic>
      <p:pic>
        <p:nvPicPr>
          <p:cNvPr id="53" name="Imagem 52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5214950"/>
            <a:ext cx="1047752" cy="642942"/>
          </a:xfrm>
          <a:prstGeom prst="rect">
            <a:avLst/>
          </a:prstGeom>
        </p:spPr>
      </p:pic>
      <p:pic>
        <p:nvPicPr>
          <p:cNvPr id="54" name="Imagem 53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3357562"/>
            <a:ext cx="852486" cy="709610"/>
          </a:xfrm>
          <a:prstGeom prst="rect">
            <a:avLst/>
          </a:prstGeom>
        </p:spPr>
      </p:pic>
      <p:pic>
        <p:nvPicPr>
          <p:cNvPr id="55" name="Imagem 54" descr="saia 3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7158" y="3357562"/>
            <a:ext cx="857256" cy="785818"/>
          </a:xfrm>
          <a:prstGeom prst="rect">
            <a:avLst/>
          </a:prstGeom>
        </p:spPr>
      </p:pic>
      <p:pic>
        <p:nvPicPr>
          <p:cNvPr id="56" name="Imagem 55" descr="blusa 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32" y="2143116"/>
            <a:ext cx="714380" cy="642942"/>
          </a:xfrm>
          <a:prstGeom prst="rect">
            <a:avLst/>
          </a:prstGeom>
        </p:spPr>
      </p:pic>
      <p:pic>
        <p:nvPicPr>
          <p:cNvPr id="57" name="Imagem 56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5214950"/>
            <a:ext cx="1000132" cy="642942"/>
          </a:xfrm>
          <a:prstGeom prst="rect">
            <a:avLst/>
          </a:prstGeom>
        </p:spPr>
      </p:pic>
      <p:pic>
        <p:nvPicPr>
          <p:cNvPr id="58" name="Imagem 57" descr="blusa 4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868" y="2143116"/>
            <a:ext cx="857255" cy="642941"/>
          </a:xfrm>
          <a:prstGeom prst="rect">
            <a:avLst/>
          </a:prstGeom>
        </p:spPr>
      </p:pic>
      <p:pic>
        <p:nvPicPr>
          <p:cNvPr id="59" name="Imagem 58" descr="blusa 3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2132" y="2143116"/>
            <a:ext cx="642941" cy="642942"/>
          </a:xfrm>
          <a:prstGeom prst="rect">
            <a:avLst/>
          </a:prstGeom>
        </p:spPr>
      </p:pic>
      <p:pic>
        <p:nvPicPr>
          <p:cNvPr id="60" name="Imagem 59" descr="saia 4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57158" y="5214950"/>
            <a:ext cx="1071570" cy="714380"/>
          </a:xfrm>
          <a:prstGeom prst="rect">
            <a:avLst/>
          </a:prstGeom>
        </p:spPr>
      </p:pic>
      <p:sp>
        <p:nvSpPr>
          <p:cNvPr id="61" name="CaixaDeTexto 60"/>
          <p:cNvSpPr txBox="1"/>
          <p:nvPr/>
        </p:nvSpPr>
        <p:spPr>
          <a:xfrm>
            <a:off x="7072330" y="3357562"/>
            <a:ext cx="20716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nº blusas </a:t>
            </a:r>
            <a:r>
              <a:rPr lang="pt-BR" dirty="0" smtClean="0">
                <a:solidFill>
                  <a:srgbClr val="C00000"/>
                </a:solidFill>
              </a:rPr>
              <a:t>x</a:t>
            </a:r>
            <a:r>
              <a:rPr lang="pt-BR" dirty="0" smtClean="0"/>
              <a:t> nº saias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3.33333E-6 L -0.00157 0.10394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68 -0.02014 C 0.075 0.01019 0.14149 0.04098 0.16701 0.05417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C -2.5E-6 0.04977 -2.5E-6 0.09977 -2.5E-6 0.11968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-3.7037E-6 C 0.14618 0.0132 0.29288 0.02686 0.35139 0.03241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6" y="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834 3.33333E-6 C 0.00278 0.04977 -0.00121 0.1 -0.00121 0.12291 C -0.00121 0.14583 0.00695 0.13426 0.00834 0.13657 " pathEditMode="relative" rAng="0" ptsTypes="aaA">
                                      <p:cBhvr>
                                        <p:cTn id="22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7.40741E-7 C 0.23784 0.01528 0.47604 0.03055 0.57153 0.03727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7.40741E-7 C -0.00486 0.15486 -0.0085 0.30972 -0.00972 0.37176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" y="18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4.07407E-6 C 0.06563 0.01597 0.13125 0.0324 0.15955 0.03935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0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5.55556E-6 C -0.00069 0.1618 -0.00121 0.32361 -0.00139 0.38749 " pathEditMode="relative" ptsTypes="aA">
                                      <p:cBhvr>
                                        <p:cTn id="38" dur="2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4.07407E-6 C 0.14288 0.0162 0.28611 0.03263 0.34323 0.03935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2" y="2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7.40741E-7 C 0.00296 0.16343 0.00625 0.32708 0.00764 0.39282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" y="1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0 C 0.22934 0.02292 0.4592 0.04606 0.55208 0.05509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6" y="2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AutoShape 56"/>
          <p:cNvSpPr>
            <a:spLocks noChangeArrowheads="1"/>
          </p:cNvSpPr>
          <p:nvPr/>
        </p:nvSpPr>
        <p:spPr bwMode="auto">
          <a:xfrm>
            <a:off x="142844" y="1428736"/>
            <a:ext cx="8839200" cy="3189287"/>
          </a:xfrm>
          <a:prstGeom prst="horizontalScroll">
            <a:avLst>
              <a:gd name="adj" fmla="val 12500"/>
            </a:avLst>
          </a:prstGeom>
          <a:solidFill>
            <a:schemeClr val="bg2">
              <a:lumMod val="90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pt-BR" sz="3000" b="1" dirty="0" smtClean="0"/>
              <a:t>Princípio Multiplicativo</a:t>
            </a:r>
            <a:endParaRPr lang="pt-BR" sz="3000" b="1" dirty="0"/>
          </a:p>
          <a:p>
            <a:pPr>
              <a:lnSpc>
                <a:spcPct val="90000"/>
              </a:lnSpc>
              <a:spcBef>
                <a:spcPct val="50000"/>
              </a:spcBef>
              <a:buClr>
                <a:schemeClr val="hlink"/>
              </a:buClr>
              <a:buSzPct val="110000"/>
              <a:buFont typeface="Wingdings" pitchFamily="2" charset="2"/>
              <a:buNone/>
              <a:defRPr/>
            </a:pPr>
            <a:r>
              <a:rPr lang="pt-BR" sz="3000" b="1" dirty="0">
                <a:solidFill>
                  <a:srgbClr val="000066"/>
                </a:solidFill>
              </a:rPr>
              <a:t>Se existem </a:t>
            </a:r>
            <a:r>
              <a:rPr lang="pt-BR" sz="3000" b="1" i="1" dirty="0">
                <a:solidFill>
                  <a:srgbClr val="000066"/>
                </a:solidFill>
              </a:rPr>
              <a:t>n</a:t>
            </a:r>
            <a:r>
              <a:rPr lang="pt-BR" sz="3000" b="1" baseline="-25000" dirty="0">
                <a:solidFill>
                  <a:srgbClr val="000066"/>
                </a:solidFill>
              </a:rPr>
              <a:t>1</a:t>
            </a:r>
            <a:r>
              <a:rPr lang="pt-BR" sz="3000" b="1" dirty="0">
                <a:solidFill>
                  <a:srgbClr val="000066"/>
                </a:solidFill>
              </a:rPr>
              <a:t> resultados possíveis para um primeiro evento e </a:t>
            </a:r>
            <a:r>
              <a:rPr lang="pt-BR" sz="3000" b="1" i="1" dirty="0">
                <a:solidFill>
                  <a:srgbClr val="000066"/>
                </a:solidFill>
              </a:rPr>
              <a:t>n</a:t>
            </a:r>
            <a:r>
              <a:rPr lang="pt-BR" sz="3000" b="1" baseline="-25000" dirty="0">
                <a:solidFill>
                  <a:srgbClr val="000066"/>
                </a:solidFill>
              </a:rPr>
              <a:t>2</a:t>
            </a:r>
            <a:r>
              <a:rPr lang="pt-BR" sz="3000" b="1" i="1" dirty="0">
                <a:solidFill>
                  <a:srgbClr val="000066"/>
                </a:solidFill>
              </a:rPr>
              <a:t> </a:t>
            </a:r>
            <a:r>
              <a:rPr lang="pt-BR" sz="3000" b="1" dirty="0">
                <a:solidFill>
                  <a:srgbClr val="000066"/>
                </a:solidFill>
              </a:rPr>
              <a:t>para um segundo, então existem </a:t>
            </a:r>
            <a:r>
              <a:rPr lang="pt-BR" sz="3000" b="1" i="1" dirty="0">
                <a:solidFill>
                  <a:srgbClr val="FF0000"/>
                </a:solidFill>
              </a:rPr>
              <a:t>n</a:t>
            </a:r>
            <a:r>
              <a:rPr lang="pt-BR" sz="3000" b="1" baseline="-25000" dirty="0">
                <a:solidFill>
                  <a:srgbClr val="FF0000"/>
                </a:solidFill>
              </a:rPr>
              <a:t>1</a:t>
            </a:r>
            <a:r>
              <a:rPr lang="pt-BR" sz="3000" b="1" dirty="0">
                <a:solidFill>
                  <a:srgbClr val="FF0000"/>
                </a:solidFill>
              </a:rPr>
              <a:t> . </a:t>
            </a:r>
            <a:r>
              <a:rPr lang="pt-BR" sz="3000" b="1" i="1" dirty="0">
                <a:solidFill>
                  <a:srgbClr val="FF0000"/>
                </a:solidFill>
              </a:rPr>
              <a:t>n</a:t>
            </a:r>
            <a:r>
              <a:rPr lang="pt-BR" sz="3000" b="1" baseline="-25000" dirty="0">
                <a:solidFill>
                  <a:srgbClr val="FF0000"/>
                </a:solidFill>
              </a:rPr>
              <a:t>2</a:t>
            </a:r>
            <a:r>
              <a:rPr lang="pt-BR" sz="3000" b="1" dirty="0">
                <a:solidFill>
                  <a:srgbClr val="000066"/>
                </a:solidFill>
              </a:rPr>
              <a:t> resultados possíveis para a seqüência de dois eventos.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/>
          <p:cNvSpPr/>
          <p:nvPr/>
        </p:nvSpPr>
        <p:spPr>
          <a:xfrm>
            <a:off x="4500562" y="1928802"/>
            <a:ext cx="1643074" cy="12858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Elipse 5"/>
          <p:cNvSpPr/>
          <p:nvPr/>
        </p:nvSpPr>
        <p:spPr>
          <a:xfrm>
            <a:off x="5357818" y="2214554"/>
            <a:ext cx="642942" cy="64294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4500562" y="3357562"/>
            <a:ext cx="1643074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500562" y="4857760"/>
            <a:ext cx="1643074" cy="142876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6929454" y="1928802"/>
            <a:ext cx="1571636" cy="1285884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6929454" y="3357562"/>
            <a:ext cx="1643074" cy="128588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7000892" y="4857760"/>
            <a:ext cx="1643074" cy="14144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/>
          <p:cNvSpPr txBox="1"/>
          <p:nvPr/>
        </p:nvSpPr>
        <p:spPr>
          <a:xfrm>
            <a:off x="357158" y="714356"/>
            <a:ext cx="878684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pt-BR" sz="2400" b="1" dirty="0" smtClean="0"/>
              <a:t>Uma </a:t>
            </a:r>
            <a:r>
              <a:rPr lang="pt-BR" sz="2400" b="1" dirty="0"/>
              <a:t>bandeira com a forma abaixo vai ser </a:t>
            </a:r>
            <a:r>
              <a:rPr lang="pt-BR" sz="2400" b="1" dirty="0" smtClean="0"/>
              <a:t>pintada utilizando </a:t>
            </a:r>
            <a:r>
              <a:rPr lang="pt-BR" sz="2400" b="1" dirty="0"/>
              <a:t>duas das cores </a:t>
            </a:r>
            <a:r>
              <a:rPr lang="pt-BR" sz="2400" b="1" dirty="0" smtClean="0"/>
              <a:t>dadas </a:t>
            </a:r>
          </a:p>
          <a:p>
            <a:pPr marL="342900" indent="-342900"/>
            <a:r>
              <a:rPr lang="pt-BR" b="1" dirty="0" smtClean="0"/>
              <a:t>a)todas as possíveis bandeiras. Quantas são elas?     </a:t>
            </a:r>
          </a:p>
        </p:txBody>
      </p:sp>
      <p:sp>
        <p:nvSpPr>
          <p:cNvPr id="14" name="Retângulo 13"/>
          <p:cNvSpPr/>
          <p:nvPr/>
        </p:nvSpPr>
        <p:spPr>
          <a:xfrm>
            <a:off x="500034" y="1928802"/>
            <a:ext cx="2428892" cy="15716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Elipse 14"/>
          <p:cNvSpPr/>
          <p:nvPr/>
        </p:nvSpPr>
        <p:spPr>
          <a:xfrm>
            <a:off x="1857356" y="2214554"/>
            <a:ext cx="785818" cy="7858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428596" y="3786190"/>
            <a:ext cx="714380" cy="7143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1357290" y="3786190"/>
            <a:ext cx="714380" cy="70008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2214546" y="3786190"/>
            <a:ext cx="714380" cy="7000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7572396" y="2214554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Elipse 19"/>
          <p:cNvSpPr/>
          <p:nvPr/>
        </p:nvSpPr>
        <p:spPr>
          <a:xfrm>
            <a:off x="5286380" y="5143512"/>
            <a:ext cx="785818" cy="71438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Elipse 20"/>
          <p:cNvSpPr/>
          <p:nvPr/>
        </p:nvSpPr>
        <p:spPr>
          <a:xfrm>
            <a:off x="5214942" y="3571876"/>
            <a:ext cx="714380" cy="7143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Elipse 21"/>
          <p:cNvSpPr/>
          <p:nvPr/>
        </p:nvSpPr>
        <p:spPr>
          <a:xfrm>
            <a:off x="7715272" y="3643314"/>
            <a:ext cx="714380" cy="642942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Elipse 22"/>
          <p:cNvSpPr/>
          <p:nvPr/>
        </p:nvSpPr>
        <p:spPr>
          <a:xfrm>
            <a:off x="7715272" y="5143512"/>
            <a:ext cx="714380" cy="71438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CaixaDeTexto 23"/>
          <p:cNvSpPr txBox="1"/>
          <p:nvPr/>
        </p:nvSpPr>
        <p:spPr>
          <a:xfrm>
            <a:off x="214282" y="6357958"/>
            <a:ext cx="89297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 smtClean="0"/>
              <a:t>b) Quantas são as possíveis bandeiras no caso em que 4 cores estão disponíveis?</a:t>
            </a:r>
            <a:endParaRPr lang="pt-BR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Conector reto 2"/>
          <p:cNvCxnSpPr/>
          <p:nvPr/>
        </p:nvCxnSpPr>
        <p:spPr>
          <a:xfrm flipV="1">
            <a:off x="1214414" y="1857364"/>
            <a:ext cx="2357454" cy="17859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to 8"/>
          <p:cNvCxnSpPr/>
          <p:nvPr/>
        </p:nvCxnSpPr>
        <p:spPr>
          <a:xfrm>
            <a:off x="1214414" y="3643314"/>
            <a:ext cx="2500330" cy="19288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Elipse 17"/>
          <p:cNvSpPr/>
          <p:nvPr/>
        </p:nvSpPr>
        <p:spPr>
          <a:xfrm>
            <a:off x="3571868" y="1714488"/>
            <a:ext cx="428628" cy="3571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Elipse 18"/>
          <p:cNvSpPr/>
          <p:nvPr/>
        </p:nvSpPr>
        <p:spPr>
          <a:xfrm>
            <a:off x="3714744" y="3357562"/>
            <a:ext cx="500066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5" name="Conector reto 24"/>
          <p:cNvCxnSpPr/>
          <p:nvPr/>
        </p:nvCxnSpPr>
        <p:spPr>
          <a:xfrm flipV="1">
            <a:off x="1214414" y="3571876"/>
            <a:ext cx="2500330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Elipse 29"/>
          <p:cNvSpPr/>
          <p:nvPr/>
        </p:nvSpPr>
        <p:spPr>
          <a:xfrm>
            <a:off x="3714744" y="5429264"/>
            <a:ext cx="500066" cy="4286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32" name="Conector reto 31"/>
          <p:cNvCxnSpPr>
            <a:stCxn id="18" idx="7"/>
            <a:endCxn id="67" idx="2"/>
          </p:cNvCxnSpPr>
          <p:nvPr/>
        </p:nvCxnSpPr>
        <p:spPr>
          <a:xfrm rot="5400000" flipH="1" flipV="1">
            <a:off x="4818071" y="84043"/>
            <a:ext cx="802408" cy="25631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ector reto 36"/>
          <p:cNvCxnSpPr>
            <a:stCxn id="18" idx="6"/>
          </p:cNvCxnSpPr>
          <p:nvPr/>
        </p:nvCxnSpPr>
        <p:spPr>
          <a:xfrm>
            <a:off x="4000496" y="1893083"/>
            <a:ext cx="2714644" cy="4643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ector reto 44"/>
          <p:cNvCxnSpPr>
            <a:stCxn id="19" idx="6"/>
          </p:cNvCxnSpPr>
          <p:nvPr/>
        </p:nvCxnSpPr>
        <p:spPr>
          <a:xfrm flipV="1">
            <a:off x="4214810" y="2857496"/>
            <a:ext cx="2500330" cy="67866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 reto 47"/>
          <p:cNvCxnSpPr>
            <a:stCxn id="19" idx="5"/>
          </p:cNvCxnSpPr>
          <p:nvPr/>
        </p:nvCxnSpPr>
        <p:spPr>
          <a:xfrm rot="16200000" flipH="1">
            <a:off x="5187890" y="2616129"/>
            <a:ext cx="695251" cy="278787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ector reto 54"/>
          <p:cNvCxnSpPr>
            <a:stCxn id="30" idx="6"/>
          </p:cNvCxnSpPr>
          <p:nvPr/>
        </p:nvCxnSpPr>
        <p:spPr>
          <a:xfrm>
            <a:off x="4214810" y="5643578"/>
            <a:ext cx="2928958" cy="78581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ector reto 60"/>
          <p:cNvCxnSpPr/>
          <p:nvPr/>
        </p:nvCxnSpPr>
        <p:spPr>
          <a:xfrm flipV="1">
            <a:off x="4000496" y="5072074"/>
            <a:ext cx="3000396" cy="5000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Elipse 65"/>
          <p:cNvSpPr/>
          <p:nvPr/>
        </p:nvSpPr>
        <p:spPr>
          <a:xfrm>
            <a:off x="6643702" y="2071678"/>
            <a:ext cx="357190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6500826" y="78579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Elipse 67"/>
          <p:cNvSpPr/>
          <p:nvPr/>
        </p:nvSpPr>
        <p:spPr>
          <a:xfrm>
            <a:off x="6643702" y="2714620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lipse 68"/>
          <p:cNvSpPr/>
          <p:nvPr/>
        </p:nvSpPr>
        <p:spPr>
          <a:xfrm>
            <a:off x="6786578" y="4143380"/>
            <a:ext cx="357190" cy="3571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Elipse 69"/>
          <p:cNvSpPr/>
          <p:nvPr/>
        </p:nvSpPr>
        <p:spPr>
          <a:xfrm>
            <a:off x="6786578" y="4929198"/>
            <a:ext cx="357190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Elipse 70"/>
          <p:cNvSpPr/>
          <p:nvPr/>
        </p:nvSpPr>
        <p:spPr>
          <a:xfrm>
            <a:off x="6929454" y="6286520"/>
            <a:ext cx="357190" cy="357190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CaixaDeTexto 71"/>
          <p:cNvSpPr txBox="1"/>
          <p:nvPr/>
        </p:nvSpPr>
        <p:spPr>
          <a:xfrm>
            <a:off x="3571868" y="928670"/>
            <a:ext cx="9144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>
                <a:solidFill>
                  <a:srgbClr val="C00000"/>
                </a:solidFill>
              </a:rPr>
              <a:t>   </a:t>
            </a:r>
            <a:r>
              <a:rPr lang="pt-BR" b="1" dirty="0" smtClean="0">
                <a:solidFill>
                  <a:srgbClr val="C00000"/>
                </a:solidFill>
              </a:rPr>
              <a:t>Cor</a:t>
            </a:r>
          </a:p>
          <a:p>
            <a:r>
              <a:rPr lang="pt-BR" b="1" dirty="0" smtClean="0">
                <a:solidFill>
                  <a:srgbClr val="C00000"/>
                </a:solidFill>
              </a:rPr>
              <a:t>Externa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73" name="CaixaDeTexto 72"/>
          <p:cNvSpPr txBox="1"/>
          <p:nvPr/>
        </p:nvSpPr>
        <p:spPr>
          <a:xfrm>
            <a:off x="6143636" y="357166"/>
            <a:ext cx="1506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dirty="0" smtClean="0">
                <a:solidFill>
                  <a:srgbClr val="C00000"/>
                </a:solidFill>
              </a:rPr>
              <a:t>Cor do Círculo</a:t>
            </a:r>
            <a:endParaRPr lang="pt-BR" b="1" dirty="0">
              <a:solidFill>
                <a:srgbClr val="C00000"/>
              </a:solidFill>
            </a:endParaRPr>
          </a:p>
        </p:txBody>
      </p:sp>
      <p:sp>
        <p:nvSpPr>
          <p:cNvPr id="76" name="CaixaDeTexto 75"/>
          <p:cNvSpPr txBox="1"/>
          <p:nvPr/>
        </p:nvSpPr>
        <p:spPr>
          <a:xfrm>
            <a:off x="214282" y="357166"/>
            <a:ext cx="292895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b="1" dirty="0"/>
              <a:t>O Princípio Multiplicativo pode ser ilustrado com o auxílio de uma</a:t>
            </a:r>
          </a:p>
          <a:p>
            <a:pPr algn="just"/>
            <a:r>
              <a:rPr lang="pt-BR" b="1" dirty="0"/>
              <a:t>árvore de enumeração como a da figura a seguir.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7143768" y="714356"/>
            <a:ext cx="7378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V </a:t>
            </a:r>
            <a:r>
              <a:rPr lang="pt-BR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A</a:t>
            </a:r>
            <a:endParaRPr lang="pt-B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4" name="CaixaDeTexto 23"/>
          <p:cNvSpPr txBox="1"/>
          <p:nvPr/>
        </p:nvSpPr>
        <p:spPr>
          <a:xfrm>
            <a:off x="7215206" y="2000240"/>
            <a:ext cx="9286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accent6">
                    <a:lumMod val="75000"/>
                  </a:schemeClr>
                </a:solidFill>
              </a:rPr>
              <a:t>V </a:t>
            </a:r>
            <a:r>
              <a:rPr lang="pt-BR" sz="2800" b="1" dirty="0" smtClean="0">
                <a:solidFill>
                  <a:srgbClr val="FFFF00"/>
                </a:solidFill>
              </a:rPr>
              <a:t>A</a:t>
            </a:r>
            <a:endParaRPr lang="pt-BR" sz="2800" b="1" dirty="0">
              <a:solidFill>
                <a:srgbClr val="FFFF00"/>
              </a:solidFill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7215206" y="2643182"/>
            <a:ext cx="827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A  </a:t>
            </a:r>
            <a:r>
              <a:rPr lang="pt-BR" sz="2800" b="1" dirty="0" err="1" smtClean="0">
                <a:solidFill>
                  <a:schemeClr val="accent1"/>
                </a:solidFill>
              </a:rPr>
              <a:t>A</a:t>
            </a:r>
            <a:endParaRPr lang="pt-BR" sz="2800" b="1" dirty="0">
              <a:solidFill>
                <a:schemeClr val="accent1"/>
              </a:solidFill>
            </a:endParaRPr>
          </a:p>
        </p:txBody>
      </p:sp>
      <p:sp>
        <p:nvSpPr>
          <p:cNvPr id="27" name="CaixaDeTexto 26"/>
          <p:cNvSpPr txBox="1"/>
          <p:nvPr/>
        </p:nvSpPr>
        <p:spPr>
          <a:xfrm>
            <a:off x="7215206" y="4000504"/>
            <a:ext cx="736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FFFF00"/>
                </a:solidFill>
              </a:rPr>
              <a:t>A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V</a:t>
            </a:r>
            <a:endParaRPr lang="pt-BR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7286644" y="4786322"/>
            <a:ext cx="8277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A  </a:t>
            </a:r>
            <a:r>
              <a:rPr lang="pt-BR" sz="2800" b="1" dirty="0" err="1" smtClean="0">
                <a:solidFill>
                  <a:srgbClr val="FFFF00"/>
                </a:solidFill>
              </a:rPr>
              <a:t>A</a:t>
            </a:r>
            <a:endParaRPr lang="pt-BR" sz="2800" b="1" dirty="0">
              <a:solidFill>
                <a:srgbClr val="FFFF00"/>
              </a:solidFill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7572396" y="6143644"/>
            <a:ext cx="7364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b="1" dirty="0" smtClean="0">
                <a:solidFill>
                  <a:srgbClr val="0070C0"/>
                </a:solidFill>
              </a:rPr>
              <a:t>A</a:t>
            </a:r>
            <a:r>
              <a:rPr lang="pt-BR" sz="2800" b="1" dirty="0" smtClean="0"/>
              <a:t> </a:t>
            </a:r>
            <a:r>
              <a:rPr lang="pt-BR" sz="2800" b="1" dirty="0" smtClean="0">
                <a:solidFill>
                  <a:schemeClr val="accent5">
                    <a:lumMod val="75000"/>
                  </a:schemeClr>
                </a:solidFill>
              </a:rPr>
              <a:t>V</a:t>
            </a:r>
            <a:endParaRPr lang="pt-BR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20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0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20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20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20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20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30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23" grpId="0" build="p"/>
      <p:bldP spid="24" grpId="0" build="p"/>
      <p:bldP spid="26" grpId="0" build="p"/>
      <p:bldP spid="27" grpId="0" build="p"/>
      <p:bldP spid="28" grpId="0" build="p"/>
      <p:bldP spid="2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ixaDeTexto 1"/>
          <p:cNvSpPr txBox="1"/>
          <p:nvPr/>
        </p:nvSpPr>
        <p:spPr>
          <a:xfrm>
            <a:off x="285720" y="285728"/>
            <a:ext cx="8572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/>
              <a:t>2. Quantas são as formas de pintar a bandeira a </a:t>
            </a:r>
            <a:r>
              <a:rPr lang="pt-BR" sz="2400" b="1" dirty="0" smtClean="0"/>
              <a:t>seguir utilizando </a:t>
            </a:r>
            <a:r>
              <a:rPr lang="pt-BR" sz="2400" b="1" dirty="0"/>
              <a:t>3 cores diferentes dentre 4 dadas?</a:t>
            </a:r>
          </a:p>
        </p:txBody>
      </p:sp>
      <p:sp>
        <p:nvSpPr>
          <p:cNvPr id="3" name="Retângulo 2"/>
          <p:cNvSpPr/>
          <p:nvPr/>
        </p:nvSpPr>
        <p:spPr>
          <a:xfrm>
            <a:off x="500034" y="1571612"/>
            <a:ext cx="4857784" cy="264320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2000232" y="2000240"/>
            <a:ext cx="2500330" cy="1714512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Elipse 4"/>
          <p:cNvSpPr/>
          <p:nvPr/>
        </p:nvSpPr>
        <p:spPr>
          <a:xfrm>
            <a:off x="2928926" y="2428868"/>
            <a:ext cx="914400" cy="9144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4429124" y="4643446"/>
            <a:ext cx="91440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071802" y="4643446"/>
            <a:ext cx="914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785918" y="4643446"/>
            <a:ext cx="91440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428596" y="4643446"/>
            <a:ext cx="914400" cy="914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0" y="714356"/>
            <a:ext cx="1200120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Retângulo 2"/>
          <p:cNvSpPr/>
          <p:nvPr/>
        </p:nvSpPr>
        <p:spPr>
          <a:xfrm>
            <a:off x="0" y="2285992"/>
            <a:ext cx="120012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/>
          <p:cNvSpPr/>
          <p:nvPr/>
        </p:nvSpPr>
        <p:spPr>
          <a:xfrm>
            <a:off x="0" y="3714752"/>
            <a:ext cx="1200120" cy="9144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5214950"/>
            <a:ext cx="120012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500166" y="714356"/>
            <a:ext cx="1200152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1571604" y="2285992"/>
            <a:ext cx="1128714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571604" y="3714752"/>
            <a:ext cx="11287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 8"/>
          <p:cNvSpPr/>
          <p:nvPr/>
        </p:nvSpPr>
        <p:spPr>
          <a:xfrm>
            <a:off x="1571604" y="5214950"/>
            <a:ext cx="112871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2928926" y="2285992"/>
            <a:ext cx="127159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000364" y="3714752"/>
            <a:ext cx="12715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2928926" y="714356"/>
            <a:ext cx="1271590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 12"/>
          <p:cNvSpPr/>
          <p:nvPr/>
        </p:nvSpPr>
        <p:spPr>
          <a:xfrm>
            <a:off x="3000364" y="5214950"/>
            <a:ext cx="1343028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Retângulo 13"/>
          <p:cNvSpPr/>
          <p:nvPr/>
        </p:nvSpPr>
        <p:spPr>
          <a:xfrm>
            <a:off x="4429124" y="714356"/>
            <a:ext cx="1343028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 14"/>
          <p:cNvSpPr/>
          <p:nvPr/>
        </p:nvSpPr>
        <p:spPr>
          <a:xfrm>
            <a:off x="4500562" y="2285992"/>
            <a:ext cx="1271590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4500562" y="3786190"/>
            <a:ext cx="127159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 16"/>
          <p:cNvSpPr/>
          <p:nvPr/>
        </p:nvSpPr>
        <p:spPr>
          <a:xfrm>
            <a:off x="6000760" y="714356"/>
            <a:ext cx="1200152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Retângulo 17"/>
          <p:cNvSpPr/>
          <p:nvPr/>
        </p:nvSpPr>
        <p:spPr>
          <a:xfrm>
            <a:off x="6072198" y="2285992"/>
            <a:ext cx="1200152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 18"/>
          <p:cNvSpPr/>
          <p:nvPr/>
        </p:nvSpPr>
        <p:spPr>
          <a:xfrm>
            <a:off x="4572000" y="5214950"/>
            <a:ext cx="1271590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tângulo 19"/>
          <p:cNvSpPr/>
          <p:nvPr/>
        </p:nvSpPr>
        <p:spPr>
          <a:xfrm>
            <a:off x="6072198" y="3786190"/>
            <a:ext cx="120015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 20"/>
          <p:cNvSpPr/>
          <p:nvPr/>
        </p:nvSpPr>
        <p:spPr>
          <a:xfrm>
            <a:off x="6143636" y="5214950"/>
            <a:ext cx="112871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2" name="Retângulo 21"/>
          <p:cNvSpPr/>
          <p:nvPr/>
        </p:nvSpPr>
        <p:spPr>
          <a:xfrm>
            <a:off x="7429520" y="714356"/>
            <a:ext cx="1200152" cy="9144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 22"/>
          <p:cNvSpPr/>
          <p:nvPr/>
        </p:nvSpPr>
        <p:spPr>
          <a:xfrm>
            <a:off x="7500958" y="2285992"/>
            <a:ext cx="1128714" cy="914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4" name="Retângulo 23"/>
          <p:cNvSpPr/>
          <p:nvPr/>
        </p:nvSpPr>
        <p:spPr>
          <a:xfrm>
            <a:off x="7500958" y="3786190"/>
            <a:ext cx="112871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 24"/>
          <p:cNvSpPr/>
          <p:nvPr/>
        </p:nvSpPr>
        <p:spPr>
          <a:xfrm>
            <a:off x="7500958" y="5214950"/>
            <a:ext cx="1128714" cy="914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etângulo 26"/>
          <p:cNvSpPr/>
          <p:nvPr/>
        </p:nvSpPr>
        <p:spPr>
          <a:xfrm>
            <a:off x="500034" y="928670"/>
            <a:ext cx="571504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8" name="Retângulo 27"/>
          <p:cNvSpPr/>
          <p:nvPr/>
        </p:nvSpPr>
        <p:spPr>
          <a:xfrm>
            <a:off x="2071670" y="928670"/>
            <a:ext cx="500066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tângulo 28"/>
          <p:cNvSpPr/>
          <p:nvPr/>
        </p:nvSpPr>
        <p:spPr>
          <a:xfrm>
            <a:off x="3500430" y="928670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0" name="Retângulo 29"/>
          <p:cNvSpPr/>
          <p:nvPr/>
        </p:nvSpPr>
        <p:spPr>
          <a:xfrm>
            <a:off x="5143504" y="928670"/>
            <a:ext cx="500066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tângulo 30"/>
          <p:cNvSpPr/>
          <p:nvPr/>
        </p:nvSpPr>
        <p:spPr>
          <a:xfrm>
            <a:off x="6429388" y="928670"/>
            <a:ext cx="57150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7929586" y="928670"/>
            <a:ext cx="57150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3" name="Retângulo 32"/>
          <p:cNvSpPr/>
          <p:nvPr/>
        </p:nvSpPr>
        <p:spPr>
          <a:xfrm>
            <a:off x="500034" y="2500306"/>
            <a:ext cx="571504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etângulo 33"/>
          <p:cNvSpPr/>
          <p:nvPr/>
        </p:nvSpPr>
        <p:spPr>
          <a:xfrm>
            <a:off x="2071670" y="2500306"/>
            <a:ext cx="500066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5" name="Retângulo 34"/>
          <p:cNvSpPr/>
          <p:nvPr/>
        </p:nvSpPr>
        <p:spPr>
          <a:xfrm>
            <a:off x="3500430" y="250030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6" name="Retângulo 35"/>
          <p:cNvSpPr/>
          <p:nvPr/>
        </p:nvSpPr>
        <p:spPr>
          <a:xfrm>
            <a:off x="5072066" y="2428868"/>
            <a:ext cx="571504" cy="5715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7" name="Retângulo 36"/>
          <p:cNvSpPr/>
          <p:nvPr/>
        </p:nvSpPr>
        <p:spPr>
          <a:xfrm>
            <a:off x="6572264" y="2500306"/>
            <a:ext cx="57150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8" name="Retângulo 37"/>
          <p:cNvSpPr/>
          <p:nvPr/>
        </p:nvSpPr>
        <p:spPr>
          <a:xfrm>
            <a:off x="7929586" y="2500306"/>
            <a:ext cx="57150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9" name="Retângulo 38"/>
          <p:cNvSpPr/>
          <p:nvPr/>
        </p:nvSpPr>
        <p:spPr>
          <a:xfrm>
            <a:off x="500034" y="3857628"/>
            <a:ext cx="571504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0" name="Retângulo 39"/>
          <p:cNvSpPr/>
          <p:nvPr/>
        </p:nvSpPr>
        <p:spPr>
          <a:xfrm>
            <a:off x="1928794" y="3857628"/>
            <a:ext cx="571504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1" name="Retângulo 40"/>
          <p:cNvSpPr/>
          <p:nvPr/>
        </p:nvSpPr>
        <p:spPr>
          <a:xfrm>
            <a:off x="3571868" y="3857628"/>
            <a:ext cx="571504" cy="571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2" name="Retângulo 41"/>
          <p:cNvSpPr/>
          <p:nvPr/>
        </p:nvSpPr>
        <p:spPr>
          <a:xfrm>
            <a:off x="5072066" y="3929066"/>
            <a:ext cx="571504" cy="571504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3" name="Retângulo 42"/>
          <p:cNvSpPr/>
          <p:nvPr/>
        </p:nvSpPr>
        <p:spPr>
          <a:xfrm>
            <a:off x="7929586" y="4000504"/>
            <a:ext cx="571504" cy="500066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4" name="Retângulo 43"/>
          <p:cNvSpPr/>
          <p:nvPr/>
        </p:nvSpPr>
        <p:spPr>
          <a:xfrm>
            <a:off x="6572264" y="3929066"/>
            <a:ext cx="571504" cy="571504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Retângulo 44"/>
          <p:cNvSpPr/>
          <p:nvPr/>
        </p:nvSpPr>
        <p:spPr>
          <a:xfrm>
            <a:off x="500034" y="5395613"/>
            <a:ext cx="588102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 45"/>
          <p:cNvSpPr/>
          <p:nvPr/>
        </p:nvSpPr>
        <p:spPr>
          <a:xfrm>
            <a:off x="2000232" y="5429264"/>
            <a:ext cx="571504" cy="5000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Retângulo 46"/>
          <p:cNvSpPr/>
          <p:nvPr/>
        </p:nvSpPr>
        <p:spPr>
          <a:xfrm>
            <a:off x="3643306" y="5429264"/>
            <a:ext cx="571504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8" name="Retângulo 47"/>
          <p:cNvSpPr/>
          <p:nvPr/>
        </p:nvSpPr>
        <p:spPr>
          <a:xfrm>
            <a:off x="5143504" y="5357826"/>
            <a:ext cx="571504" cy="50006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9" name="Retângulo 48"/>
          <p:cNvSpPr/>
          <p:nvPr/>
        </p:nvSpPr>
        <p:spPr>
          <a:xfrm>
            <a:off x="6572264" y="5357826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0" name="Retângulo 49"/>
          <p:cNvSpPr/>
          <p:nvPr/>
        </p:nvSpPr>
        <p:spPr>
          <a:xfrm>
            <a:off x="7929586" y="5429264"/>
            <a:ext cx="571504" cy="50006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1" name="Elipse 50"/>
          <p:cNvSpPr/>
          <p:nvPr/>
        </p:nvSpPr>
        <p:spPr>
          <a:xfrm>
            <a:off x="5286380" y="1000108"/>
            <a:ext cx="357190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2" name="Elipse 51"/>
          <p:cNvSpPr/>
          <p:nvPr/>
        </p:nvSpPr>
        <p:spPr>
          <a:xfrm>
            <a:off x="6572264" y="1000108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3" name="Elipse 52"/>
          <p:cNvSpPr/>
          <p:nvPr/>
        </p:nvSpPr>
        <p:spPr>
          <a:xfrm>
            <a:off x="8072462" y="1000108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4" name="Elipse 53"/>
          <p:cNvSpPr/>
          <p:nvPr/>
        </p:nvSpPr>
        <p:spPr>
          <a:xfrm>
            <a:off x="642910" y="1000108"/>
            <a:ext cx="357190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5" name="Elipse 54"/>
          <p:cNvSpPr/>
          <p:nvPr/>
        </p:nvSpPr>
        <p:spPr>
          <a:xfrm>
            <a:off x="2214546" y="1000108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Elipse 55"/>
          <p:cNvSpPr/>
          <p:nvPr/>
        </p:nvSpPr>
        <p:spPr>
          <a:xfrm>
            <a:off x="3643306" y="1000108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7" name="Elipse 56"/>
          <p:cNvSpPr/>
          <p:nvPr/>
        </p:nvSpPr>
        <p:spPr>
          <a:xfrm>
            <a:off x="642910" y="2571744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8" name="Elipse 57"/>
          <p:cNvSpPr/>
          <p:nvPr/>
        </p:nvSpPr>
        <p:spPr>
          <a:xfrm>
            <a:off x="2143108" y="2571744"/>
            <a:ext cx="357190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9" name="Elipse 58"/>
          <p:cNvSpPr/>
          <p:nvPr/>
        </p:nvSpPr>
        <p:spPr>
          <a:xfrm>
            <a:off x="3643306" y="2571744"/>
            <a:ext cx="357190" cy="285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0" name="Elipse 59"/>
          <p:cNvSpPr/>
          <p:nvPr/>
        </p:nvSpPr>
        <p:spPr>
          <a:xfrm>
            <a:off x="6786578" y="2571744"/>
            <a:ext cx="285752" cy="285752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3" name="Elipse 62"/>
          <p:cNvSpPr/>
          <p:nvPr/>
        </p:nvSpPr>
        <p:spPr>
          <a:xfrm rot="-5400000">
            <a:off x="5214942" y="2571744"/>
            <a:ext cx="357190" cy="357190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Elipse 63"/>
          <p:cNvSpPr/>
          <p:nvPr/>
        </p:nvSpPr>
        <p:spPr>
          <a:xfrm>
            <a:off x="5357818" y="542926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5" name="Elipse 64"/>
          <p:cNvSpPr/>
          <p:nvPr/>
        </p:nvSpPr>
        <p:spPr>
          <a:xfrm>
            <a:off x="8072462" y="2571744"/>
            <a:ext cx="285752" cy="2857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6" name="Elipse 65"/>
          <p:cNvSpPr/>
          <p:nvPr/>
        </p:nvSpPr>
        <p:spPr>
          <a:xfrm>
            <a:off x="3786182" y="5500702"/>
            <a:ext cx="357190" cy="3571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7" name="Elipse 66"/>
          <p:cNvSpPr/>
          <p:nvPr/>
        </p:nvSpPr>
        <p:spPr>
          <a:xfrm>
            <a:off x="2143108" y="5500702"/>
            <a:ext cx="357190" cy="35719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8" name="Elipse 67"/>
          <p:cNvSpPr/>
          <p:nvPr/>
        </p:nvSpPr>
        <p:spPr>
          <a:xfrm>
            <a:off x="714348" y="5429264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9" name="Elipse 68"/>
          <p:cNvSpPr/>
          <p:nvPr/>
        </p:nvSpPr>
        <p:spPr>
          <a:xfrm>
            <a:off x="2143108" y="4000504"/>
            <a:ext cx="285752" cy="285752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0" name="Elipse 69"/>
          <p:cNvSpPr/>
          <p:nvPr/>
        </p:nvSpPr>
        <p:spPr>
          <a:xfrm>
            <a:off x="8072462" y="5500702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1" name="Elipse 70"/>
          <p:cNvSpPr/>
          <p:nvPr/>
        </p:nvSpPr>
        <p:spPr>
          <a:xfrm>
            <a:off x="6858016" y="5429264"/>
            <a:ext cx="285752" cy="3571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2" name="Elipse 71"/>
          <p:cNvSpPr/>
          <p:nvPr/>
        </p:nvSpPr>
        <p:spPr>
          <a:xfrm>
            <a:off x="6715140" y="4000504"/>
            <a:ext cx="357190" cy="35719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3" name="Elipse 72"/>
          <p:cNvSpPr/>
          <p:nvPr/>
        </p:nvSpPr>
        <p:spPr>
          <a:xfrm>
            <a:off x="5214942" y="4000504"/>
            <a:ext cx="357190" cy="357166"/>
          </a:xfrm>
          <a:prstGeom prst="ellips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4" name="Elipse 73"/>
          <p:cNvSpPr/>
          <p:nvPr/>
        </p:nvSpPr>
        <p:spPr>
          <a:xfrm>
            <a:off x="8072462" y="4071942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5" name="Elipse 74"/>
          <p:cNvSpPr/>
          <p:nvPr/>
        </p:nvSpPr>
        <p:spPr>
          <a:xfrm>
            <a:off x="714348" y="3929066"/>
            <a:ext cx="285752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6" name="Elipse 75"/>
          <p:cNvSpPr/>
          <p:nvPr/>
        </p:nvSpPr>
        <p:spPr>
          <a:xfrm>
            <a:off x="3786182" y="3929066"/>
            <a:ext cx="285752" cy="35719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  <p:bldP spid="72" grpId="0" animBg="1"/>
      <p:bldP spid="73" grpId="0" animBg="1"/>
      <p:bldP spid="74" grpId="0" animBg="1"/>
      <p:bldP spid="75" grpId="0" animBg="1"/>
      <p:bldP spid="76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5123</TotalTime>
  <Words>812</Words>
  <Application>Microsoft Office PowerPoint</Application>
  <PresentationFormat>Apresentação na tela (4:3)</PresentationFormat>
  <Paragraphs>121</Paragraphs>
  <Slides>17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18" baseType="lpstr">
      <vt:lpstr>Fluxo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semec</dc:creator>
  <cp:lastModifiedBy>semec</cp:lastModifiedBy>
  <cp:revision>10</cp:revision>
  <dcterms:created xsi:type="dcterms:W3CDTF">2017-07-26T23:48:02Z</dcterms:created>
  <dcterms:modified xsi:type="dcterms:W3CDTF">2017-08-01T21:13:03Z</dcterms:modified>
</cp:coreProperties>
</file>